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54" d="100"/>
          <a:sy n="54" d="100"/>
        </p:scale>
        <p:origin x="1320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5215065"/>
            <a:ext cx="441972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Zina Mahefarivo RAKOTOMAVONJATOVO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12/04/2024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4"/>
            <a:ext cx="10515600" cy="4788932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Clean data</a:t>
            </a:r>
          </a:p>
          <a:p>
            <a:pPr lvl="1"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Identify missing values</a:t>
            </a:r>
          </a:p>
          <a:p>
            <a:pPr lvl="1"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missing </a:t>
            </a:r>
            <a:r>
              <a:rPr lang="en-US" sz="1800" i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by mean value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Ensure Data Consistency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Check data types</a:t>
            </a:r>
          </a:p>
          <a:p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Explore Data </a:t>
            </a:r>
          </a:p>
          <a:p>
            <a:pPr marL="457200" lvl="1" indent="0">
              <a:buNone/>
            </a:pP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Nb of launches per site</a:t>
            </a:r>
          </a:p>
          <a:p>
            <a:pPr marL="457200" lvl="1" indent="0">
              <a:buNone/>
            </a:pP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Nb of </a:t>
            </a:r>
            <a:r>
              <a:rPr lang="en-US" altLang="zh-CN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occurence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each orbit</a:t>
            </a:r>
          </a:p>
          <a:p>
            <a:pPr marL="457200" lvl="1" indent="0">
              <a:buNone/>
            </a:pP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Nb of </a:t>
            </a:r>
            <a:r>
              <a:rPr lang="en-US" altLang="zh-CN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occurence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outcome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Transform Data</a:t>
            </a:r>
          </a:p>
          <a:p>
            <a:pPr marL="457200" lvl="1" indent="0">
              <a:buNone/>
            </a:pPr>
            <a:r>
              <a:rPr lang="en-US" altLang="zh-CN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</a:t>
            </a:r>
            <a:r>
              <a:rPr lang="en-US" altLang="zh-CN" sz="1800" i="1" dirty="0">
                <a:solidFill>
                  <a:schemeClr val="accent3">
                    <a:lumMod val="25000"/>
                  </a:schemeClr>
                </a:solidFill>
                <a:highlight>
                  <a:srgbClr val="C0C0C0"/>
                </a:highlight>
                <a:latin typeface="Abadi" panose="020B0604020104020204" pitchFamily="34" charset="0"/>
              </a:rPr>
              <a:t>Outcome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extract/encode the </a:t>
            </a:r>
            <a:r>
              <a:rPr lang="en-US" altLang="zh-CN" sz="1800" i="1" dirty="0">
                <a:solidFill>
                  <a:schemeClr val="accent3">
                    <a:lumMod val="25000"/>
                  </a:schemeClr>
                </a:solidFill>
                <a:highlight>
                  <a:srgbClr val="C0C0C0"/>
                </a:highlight>
                <a:latin typeface="Abadi" panose="020B0604020104020204" pitchFamily="34" charset="0"/>
              </a:rPr>
              <a:t>Class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the launch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altLang="zh-CN" sz="2200" dirty="0">
                <a:latin typeface="Abadi"/>
              </a:rPr>
              <a:t>Link to notebook:</a:t>
            </a:r>
            <a:r>
              <a:rPr lang="en-US" altLang="zh-CN" sz="2200" dirty="0">
                <a:solidFill>
                  <a:srgbClr val="1C7DDB"/>
                </a:solidFill>
                <a:latin typeface="Abadi"/>
              </a:rPr>
              <a:t> https://github.com/zina-mahefarivo/spacex-capstone-project/blob/main/3_labs-jupyter-spacex-Data%20wrangling.ipynb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Picture 2" descr="A table with text on it&#10;&#10;Description automatically generated">
            <a:extLst>
              <a:ext uri="{FF2B5EF4-FFF2-40B4-BE49-F238E27FC236}">
                <a16:creationId xmlns:a16="http://schemas.microsoft.com/office/drawing/2014/main" id="{C2CE13CE-38E8-BDF8-C8AE-41C0B1F49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875" y="2906268"/>
            <a:ext cx="5646376" cy="220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01288"/>
            <a:ext cx="9745589" cy="511826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Plotted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Launch Site: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To verify the pattern between the 2 variables and the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VS Launch Site: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To visualize which site launch heavy payload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VS Success Rate: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To identify which orbits have high landing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VS Flight Number: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To check the relationship between Flight Nb and orbit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VS Payload: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To verify to which orbit heavy/light payloads are sent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Year VS Success Rate: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To emphasize from which year success rate started to increase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latin typeface="Abadi"/>
              </a:rPr>
              <a:t>Link to notebook:</a:t>
            </a:r>
            <a:r>
              <a:rPr lang="en-US" altLang="zh-CN" sz="2200" dirty="0">
                <a:solidFill>
                  <a:srgbClr val="1C7DDB"/>
                </a:solidFill>
                <a:latin typeface="Abadi"/>
              </a:rPr>
              <a:t> https://github.com/zina-mahefarivo/spacex-capstone-project/blob/main/4-jupyter-lab-data-visualization.ipynb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68323"/>
            <a:ext cx="10345294" cy="505888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of unique launch sites in the space mission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5 records where launch sites begin with ‘CCA’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payload mass carried by boosters launched by NASA (CRS)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Date of first successful landing on ground pad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Boosters with payload between 4000 and 6000 kg that successfully landed on drone ship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number of successful and failure mission outcomes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Names of boosters that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/>
              <a:t>Count of landing outcomes between 2 dates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000" dirty="0">
                <a:latin typeface="Abadi"/>
              </a:rPr>
              <a:t>Link to notebook:</a:t>
            </a:r>
            <a:r>
              <a:rPr lang="en-US" altLang="zh-CN" sz="2000" dirty="0">
                <a:solidFill>
                  <a:srgbClr val="1C7DDB"/>
                </a:solidFill>
                <a:latin typeface="Abadi"/>
              </a:rPr>
              <a:t> https://github.com/zina-mahefarivo/spacex-capstone-project/blob/main/5_jupyter-lab-eda-with-sql.ipynb</a:t>
            </a:r>
            <a:endParaRPr lang="en-US" sz="2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650670"/>
            <a:ext cx="10515600" cy="457572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 - 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Used to indicate a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 - 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Combined with a Circle, is used to indicate a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 - 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Also used to indicate the outcome of each launch in each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MarkerCluster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- 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Used to display a constellation of Markers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MousePosition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- 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Indicates the latitude and longitude of the mouse pointer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- 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Used to indicate distance</a:t>
            </a:r>
          </a:p>
          <a:p>
            <a:endParaRPr lang="en-US" dirty="0"/>
          </a:p>
          <a:p>
            <a:r>
              <a:rPr lang="en-US" altLang="zh-CN" sz="2200" dirty="0">
                <a:latin typeface="Abadi" panose="020B0604020104020204" pitchFamily="34" charset="0"/>
              </a:rPr>
              <a:t>Link to notebook:</a:t>
            </a:r>
            <a:r>
              <a:rPr lang="en-US" altLang="zh-CN" sz="2200" dirty="0">
                <a:solidFill>
                  <a:srgbClr val="1C7DDB"/>
                </a:solidFill>
                <a:latin typeface="Abadi" panose="020B0604020104020204" pitchFamily="34" charset="0"/>
              </a:rPr>
              <a:t> https://github.com/zina-mahefarivo/spacex-capstone-project/blob/main/6_jupyter-lab_launch-site-location.ipynb</a:t>
            </a:r>
            <a:endParaRPr lang="en-US" sz="2200" dirty="0"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321543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INPUTS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Drop-down list - 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Allows to select different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Range slider - 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Allows to select a range of payload weight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CHARTS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- 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Shows the proportion of success landing for all or the selected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- 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Displays the correlation between the Payload and the Outcome</a:t>
            </a:r>
          </a:p>
          <a:p>
            <a:endParaRPr lang="en-US" dirty="0"/>
          </a:p>
          <a:p>
            <a:r>
              <a:rPr lang="en-US" altLang="zh-CN" sz="2200" dirty="0">
                <a:latin typeface="Abadi" panose="020B0604020104020204" pitchFamily="34" charset="0"/>
              </a:rPr>
              <a:t>Link to notebook:</a:t>
            </a:r>
            <a:r>
              <a:rPr lang="en-US" altLang="zh-CN" sz="2200" dirty="0">
                <a:solidFill>
                  <a:srgbClr val="1C7DDB"/>
                </a:solidFill>
                <a:latin typeface="Abadi" panose="020B0604020104020204" pitchFamily="34" charset="0"/>
              </a:rPr>
              <a:t> https://github.com/zina-mahefarivo/spacex-capstone-project/blob/main/spacex_dash_app.py</a:t>
            </a:r>
            <a:endParaRPr lang="en-US" sz="2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03169"/>
            <a:ext cx="9745589" cy="482404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Algorithms: 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Logistic Regression, SVM, Decision Tree, KNN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highlight>
                  <a:srgbClr val="C0C0C0"/>
                </a:highlight>
                <a:latin typeface="Abadi" panose="020B0604020104020204" pitchFamily="34" charset="0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object to find the best parameters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confusion matrix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accuracy on training and test sets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Compare scores to identify the best model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altLang="zh-CN" sz="2200" dirty="0">
                <a:latin typeface="Abadi" panose="020B0604020104020204" pitchFamily="34" charset="0"/>
              </a:rPr>
              <a:t>Link to notebook:</a:t>
            </a:r>
            <a:r>
              <a:rPr lang="en-US" altLang="zh-CN" sz="2200" dirty="0">
                <a:solidFill>
                  <a:srgbClr val="1C7DDB"/>
                </a:solidFill>
                <a:latin typeface="Abadi" panose="020B0604020104020204" pitchFamily="34" charset="0"/>
              </a:rPr>
              <a:t> https://github.com/zina-mahefarivo/spacex-capstone-project/blob/main/7_jupyter-lab_SpaceX_Machine_Learning_Prediction.ipynb</a:t>
            </a:r>
            <a:endParaRPr lang="en-US" sz="2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4453246"/>
            <a:ext cx="10420638" cy="14157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Insights: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There are more successful landing starting from Flight Number 25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With more attempts, we have more successful outcome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of numbers with orange and blue dots&#10;&#10;Description automatically generated">
            <a:extLst>
              <a:ext uri="{FF2B5EF4-FFF2-40B4-BE49-F238E27FC236}">
                <a16:creationId xmlns:a16="http://schemas.microsoft.com/office/drawing/2014/main" id="{3CFB0141-E9BA-56C4-8A8E-574E05A7D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60575"/>
            <a:ext cx="10515600" cy="253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4496039"/>
            <a:ext cx="10687962" cy="213039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Insights: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No heavy launches has been sent from </a:t>
            </a:r>
            <a:r>
              <a:rPr lang="en-US" altLang="zh-CN" sz="2200" b="1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VAFB SLC 4E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There are more failed landing attempts on </a:t>
            </a:r>
            <a:r>
              <a:rPr lang="en-US" altLang="zh-CN" sz="2200" b="1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CCAFS SLC 40  </a:t>
            </a:r>
            <a:r>
              <a:rPr lang="en-US" altLang="zh-CN" sz="22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than on other sites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 descr="A graph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76BE0E73-EB9A-F076-1B19-C29B6BE0D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29" y="1583481"/>
            <a:ext cx="11329941" cy="241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783282" y="2434442"/>
            <a:ext cx="5961413" cy="345925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Insights: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Rockets sent to </a:t>
            </a:r>
            <a:r>
              <a:rPr lang="en-US" altLang="zh-CN" sz="2200" b="1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ES-L1</a:t>
            </a:r>
            <a:r>
              <a:rPr lang="en-US" altLang="zh-CN" sz="22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altLang="zh-CN" sz="2200" b="1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GEO</a:t>
            </a:r>
            <a:r>
              <a:rPr lang="en-US" altLang="zh-CN" sz="22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altLang="zh-CN" sz="2200" b="1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HEO</a:t>
            </a:r>
            <a:r>
              <a:rPr lang="en-US" altLang="zh-CN" sz="22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altLang="zh-CN" sz="2200" b="1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SSO</a:t>
            </a:r>
            <a:r>
              <a:rPr lang="en-US" altLang="zh-CN" sz="22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en-US" altLang="zh-CN" sz="2200" b="1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VLEO</a:t>
            </a:r>
            <a:r>
              <a:rPr lang="en-US" altLang="zh-CN" sz="22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 have high success rate</a:t>
            </a:r>
            <a:endParaRPr lang="en-US" altLang="zh-CN" sz="2200" b="1" dirty="0">
              <a:solidFill>
                <a:schemeClr val="bg1">
                  <a:lumMod val="50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No rockets sent to </a:t>
            </a:r>
            <a:r>
              <a:rPr lang="en-US" altLang="zh-CN" sz="2200" b="1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SO</a:t>
            </a:r>
            <a:r>
              <a:rPr lang="en-US" altLang="zh-CN" sz="22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 have landed successfully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of blue bars&#10;&#10;Description automatically generated">
            <a:extLst>
              <a:ext uri="{FF2B5EF4-FFF2-40B4-BE49-F238E27FC236}">
                <a16:creationId xmlns:a16="http://schemas.microsoft.com/office/drawing/2014/main" id="{E1F79853-FA14-E604-81F4-7BFF122B9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894667"/>
            <a:ext cx="4805954" cy="36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4626826"/>
            <a:ext cx="9965284" cy="169252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Insights: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For LEO orbit, the outcome appears related to the Flight Number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No rockets sent to </a:t>
            </a:r>
            <a:r>
              <a:rPr lang="en-US" altLang="zh-CN" sz="2200" b="1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SO</a:t>
            </a:r>
            <a:r>
              <a:rPr lang="en-US" altLang="zh-CN" sz="22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 have landed successfully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oup of orange and blue dots&#10;&#10;Description automatically generated">
            <a:extLst>
              <a:ext uri="{FF2B5EF4-FFF2-40B4-BE49-F238E27FC236}">
                <a16:creationId xmlns:a16="http://schemas.microsoft.com/office/drawing/2014/main" id="{26D94F86-3F8F-C27E-E9FA-BD2621469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43" y="1483029"/>
            <a:ext cx="10821029" cy="270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4441370"/>
            <a:ext cx="10238416" cy="168629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Insights: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For heavy payloads, there is more successful landing for </a:t>
            </a:r>
            <a:r>
              <a:rPr lang="en-US" altLang="zh-CN" sz="2200" b="1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ISS</a:t>
            </a:r>
            <a:r>
              <a:rPr lang="en-US" altLang="zh-CN" sz="22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altLang="zh-CN" sz="2200" b="1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PO</a:t>
            </a:r>
            <a:r>
              <a:rPr lang="en-US" altLang="zh-CN" sz="22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, and </a:t>
            </a:r>
            <a:r>
              <a:rPr lang="en-US" altLang="zh-CN" sz="2200" b="1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VLEO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Successful and failed landing are mixed for </a:t>
            </a:r>
            <a:r>
              <a:rPr lang="en-US" altLang="zh-CN" sz="2200" b="1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GTO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white background with many dots&#10;&#10;Description automatically generated with medium confidence">
            <a:extLst>
              <a:ext uri="{FF2B5EF4-FFF2-40B4-BE49-F238E27FC236}">
                <a16:creationId xmlns:a16="http://schemas.microsoft.com/office/drawing/2014/main" id="{D2B5610D-A9D1-B7ED-4A8C-B0CD4F601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559214"/>
            <a:ext cx="10515600" cy="26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375558" y="5123829"/>
            <a:ext cx="9440884" cy="109558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Insights: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The landing success rate kept increasing since 2013 till 2020</a:t>
            </a:r>
            <a:endParaRPr lang="en-US" altLang="zh-CN" sz="2200" b="1" dirty="0">
              <a:solidFill>
                <a:schemeClr val="bg1">
                  <a:lumMod val="50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 descr="A graph with a line going up&#10;&#10;Description automatically generated">
            <a:extLst>
              <a:ext uri="{FF2B5EF4-FFF2-40B4-BE49-F238E27FC236}">
                <a16:creationId xmlns:a16="http://schemas.microsoft.com/office/drawing/2014/main" id="{16F20D04-F01F-9BAF-A552-155A5B019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783" y="1407873"/>
            <a:ext cx="4844375" cy="363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45169" y="5061549"/>
            <a:ext cx="9965284" cy="108987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of the keyword </a:t>
            </a:r>
            <a:r>
              <a:rPr lang="en-US" sz="2200" b="1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DISTINCT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return unique Launch Site Name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only 4 different launch Site used by SpaceX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D7CBED-F69A-E4D3-8442-549473A34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807" y="1462778"/>
            <a:ext cx="6148386" cy="334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238171"/>
            <a:ext cx="10515600" cy="93879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                                         indicates that Launch Site must start with </a:t>
            </a:r>
            <a:r>
              <a:rPr lang="en-US" sz="2200" b="1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‘CCA’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                  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restricts the results to 5 records only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AEFD6A-9CFD-8B8D-5953-0B5D87AB4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469" y="1368949"/>
            <a:ext cx="6014670" cy="35879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46A321-4BAE-A168-8AA2-A45B14ED5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720" y="5273795"/>
            <a:ext cx="3869542" cy="3034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FFCF40-EDFF-382F-7791-48EEBCA9A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387" y="5779366"/>
            <a:ext cx="1321179" cy="32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856891"/>
            <a:ext cx="9745589" cy="146245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carried by boosters from NASA is </a:t>
            </a:r>
            <a:r>
              <a:rPr lang="en-US" sz="2200" b="1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45596 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77DC24C-8199-A8DC-49E0-1C9A9EAAA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236" y="1434520"/>
            <a:ext cx="5573150" cy="262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916383"/>
            <a:ext cx="9745589" cy="126057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Boosters version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v1.1 carry in average a payload of </a:t>
            </a:r>
            <a:r>
              <a:rPr lang="en-US" altLang="zh-CN" sz="2200" b="1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2928.4 kg</a:t>
            </a:r>
            <a:endParaRPr lang="en-US" sz="2200" b="1" dirty="0">
              <a:solidFill>
                <a:schemeClr val="bg1">
                  <a:lumMod val="50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5DA4E72-636D-C9EB-DF7A-B3D748E08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708" y="1496291"/>
            <a:ext cx="5904609" cy="278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917251"/>
            <a:ext cx="9745589" cy="81853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first successful Ground Landing was on </a:t>
            </a:r>
            <a:r>
              <a:rPr lang="en-US" sz="2200" b="1" dirty="0">
                <a:solidFill>
                  <a:schemeClr val="bg1">
                    <a:lumMod val="50000"/>
                  </a:schemeClr>
                </a:solidFill>
                <a:latin typeface="Abadi"/>
              </a:rPr>
              <a:t>22 December 2015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84201F4-D683-974D-5188-9C4063057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348" y="1474411"/>
            <a:ext cx="5468912" cy="280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62545" y="5268652"/>
            <a:ext cx="9369631" cy="9083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are 4 different booster versions that have successfully landed on drone ship with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71F969C-38DC-891E-BBF5-44441D5E9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837" y="1451843"/>
            <a:ext cx="4550134" cy="363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508166"/>
            <a:ext cx="10073274" cy="4811184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Data collection using API and Web Scraping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Data Wrangling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Exploratory Data Analysis using SQL and visualization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Interactive Visual Analytics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Dashboarding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Predictive analytics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Identify the key features that affect the result of the launch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An interactive dashboard for real-time analysis has been developed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Produce a model capable of predicting the outcome of rocket launch with an accuracy of 83.8%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68779" y="5421086"/>
            <a:ext cx="9446820" cy="75587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Only 1 Failure Mission Outcome has been found in the dataset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02A15FB-3DB9-C15D-39EA-FD78DEC0B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325" y="1436914"/>
            <a:ext cx="4950549" cy="349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911438" y="1721923"/>
            <a:ext cx="4510551" cy="418011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12 different Boosters that carried the maximum payload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B61D7C7-E998-9B5F-1C70-EE5E657FD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451598"/>
            <a:ext cx="5799173" cy="522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797631"/>
            <a:ext cx="9745589" cy="137933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are 2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on drone ship in year 2015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First was on </a:t>
            </a:r>
            <a:r>
              <a:rPr lang="en-US" sz="2200" b="1" dirty="0">
                <a:solidFill>
                  <a:schemeClr val="bg1">
                    <a:lumMod val="50000"/>
                  </a:schemeClr>
                </a:solidFill>
                <a:latin typeface="Abadi"/>
              </a:rPr>
              <a:t>January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the second in </a:t>
            </a:r>
            <a:r>
              <a:rPr lang="en-US" sz="2200" b="1" dirty="0">
                <a:solidFill>
                  <a:schemeClr val="bg1">
                    <a:lumMod val="50000"/>
                  </a:schemeClr>
                </a:solidFill>
                <a:latin typeface="Abadi"/>
              </a:rPr>
              <a:t>April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3E1CE43-782A-8CEF-3F7C-4F3EDDF4A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279" y="1463739"/>
            <a:ext cx="6063050" cy="308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391397"/>
            <a:ext cx="9745589" cy="103581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most frequent outcome is </a:t>
            </a:r>
            <a:r>
              <a:rPr lang="en-US" sz="2200" b="1" dirty="0">
                <a:solidFill>
                  <a:schemeClr val="bg1">
                    <a:lumMod val="50000"/>
                  </a:schemeClr>
                </a:solidFill>
                <a:latin typeface="Abadi"/>
              </a:rPr>
              <a:t>No attempt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least recurring outcome is </a:t>
            </a:r>
            <a:r>
              <a:rPr lang="en-US" sz="2200" b="1" dirty="0">
                <a:solidFill>
                  <a:schemeClr val="bg1">
                    <a:lumMod val="50000"/>
                  </a:schemeClr>
                </a:solidFill>
                <a:latin typeface="Abadi"/>
              </a:rPr>
              <a:t>Precluded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on Drone Ship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D46FE1A-9B7F-E436-D5DF-0E7BF3100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306" y="1377538"/>
            <a:ext cx="4689382" cy="384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082523"/>
            <a:ext cx="9745589" cy="123682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 are located on American coasts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Only VAFB SLC 4E is located on west coast. All the others are on east coast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SpaceX Launch Sites</a:t>
            </a:r>
          </a:p>
        </p:txBody>
      </p:sp>
      <p:pic>
        <p:nvPicPr>
          <p:cNvPr id="7" name="Picture 6" descr="A map of the united states&#10;&#10;Description automatically generated">
            <a:extLst>
              <a:ext uri="{FF2B5EF4-FFF2-40B4-BE49-F238E27FC236}">
                <a16:creationId xmlns:a16="http://schemas.microsoft.com/office/drawing/2014/main" id="{27E55756-29D9-C3D3-B4D5-83FC8C9C5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801" y="1406421"/>
            <a:ext cx="6078815" cy="364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355771"/>
            <a:ext cx="10226541" cy="107144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successful landing is represented by a green Icon, And Red Icon for a failure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with high success rates can be easily identified</a:t>
            </a:r>
          </a:p>
          <a:p>
            <a:pPr marL="0" indent="0">
              <a:spcBef>
                <a:spcPts val="1400"/>
              </a:spcBef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Landing outcome for each Launch Site</a:t>
            </a:r>
          </a:p>
        </p:txBody>
      </p:sp>
      <p:pic>
        <p:nvPicPr>
          <p:cNvPr id="6" name="Picture 5" descr="A map with a circle with points on it&#10;&#10;Description automatically generated with medium confidence">
            <a:extLst>
              <a:ext uri="{FF2B5EF4-FFF2-40B4-BE49-F238E27FC236}">
                <a16:creationId xmlns:a16="http://schemas.microsoft.com/office/drawing/2014/main" id="{652B436A-CAE6-A67F-B4EB-82446BE10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58" y="1581995"/>
            <a:ext cx="3426362" cy="3346265"/>
          </a:xfrm>
          <a:prstGeom prst="rect">
            <a:avLst/>
          </a:prstGeom>
        </p:spPr>
      </p:pic>
      <p:pic>
        <p:nvPicPr>
          <p:cNvPr id="9" name="Picture 8" descr="A screenshot of a map&#10;&#10;Description automatically generated">
            <a:extLst>
              <a:ext uri="{FF2B5EF4-FFF2-40B4-BE49-F238E27FC236}">
                <a16:creationId xmlns:a16="http://schemas.microsoft.com/office/drawing/2014/main" id="{097EC737-911A-28B0-4174-E3B3FD449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6966" y="1572902"/>
            <a:ext cx="3918716" cy="3402858"/>
          </a:xfrm>
          <a:prstGeom prst="rect">
            <a:avLst/>
          </a:prstGeom>
        </p:spPr>
      </p:pic>
      <p:pic>
        <p:nvPicPr>
          <p:cNvPr id="11" name="Picture 10" descr="A map of a city&#10;&#10;Description automatically generated">
            <a:extLst>
              <a:ext uri="{FF2B5EF4-FFF2-40B4-BE49-F238E27FC236}">
                <a16:creationId xmlns:a16="http://schemas.microsoft.com/office/drawing/2014/main" id="{7853C3C6-D1E6-4076-E348-F378EACB7E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9598" y="1582946"/>
            <a:ext cx="3883742" cy="334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393980"/>
            <a:ext cx="10515601" cy="2310051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Space launch sites are located near the equator                                                                                                          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are in close proximity to railways to facilitate material (heavy cargo) transportation                                                      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are in close proximity to highways to facilitate people and material transportation                                                         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are in close proximity to coastline as water is safety buffer in case of launch failure                                                     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are not in close proximity to cities to ensure the safety of the population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Proximities</a:t>
            </a:r>
          </a:p>
        </p:txBody>
      </p:sp>
      <p:pic>
        <p:nvPicPr>
          <p:cNvPr id="6" name="Picture 5" descr="A map with a circle around it&#10;&#10;Description automatically generated">
            <a:extLst>
              <a:ext uri="{FF2B5EF4-FFF2-40B4-BE49-F238E27FC236}">
                <a16:creationId xmlns:a16="http://schemas.microsoft.com/office/drawing/2014/main" id="{78986A7A-97B2-7B93-360D-86B5C5D55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725" y="1502526"/>
            <a:ext cx="2906266" cy="2654435"/>
          </a:xfrm>
          <a:prstGeom prst="rect">
            <a:avLst/>
          </a:prstGeom>
        </p:spPr>
      </p:pic>
      <p:pic>
        <p:nvPicPr>
          <p:cNvPr id="9" name="Picture 8" descr="A map with a circle in the middle&#10;&#10;Description automatically generated">
            <a:extLst>
              <a:ext uri="{FF2B5EF4-FFF2-40B4-BE49-F238E27FC236}">
                <a16:creationId xmlns:a16="http://schemas.microsoft.com/office/drawing/2014/main" id="{27541E0E-FB3F-E09F-D993-6CCAC5E6E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582" y="1463474"/>
            <a:ext cx="2903246" cy="2693487"/>
          </a:xfrm>
          <a:prstGeom prst="rect">
            <a:avLst/>
          </a:prstGeom>
        </p:spPr>
      </p:pic>
      <p:pic>
        <p:nvPicPr>
          <p:cNvPr id="11" name="Picture 10" descr="A map of a city&#10;&#10;Description automatically generated">
            <a:extLst>
              <a:ext uri="{FF2B5EF4-FFF2-40B4-BE49-F238E27FC236}">
                <a16:creationId xmlns:a16="http://schemas.microsoft.com/office/drawing/2014/main" id="{F9680652-8184-1F1E-0FB0-EE0B86088A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3759" y="1502526"/>
            <a:ext cx="3302170" cy="26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229600" y="1599397"/>
            <a:ext cx="3550722" cy="442617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dropdown list allows to select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b="1" dirty="0">
                <a:solidFill>
                  <a:schemeClr val="bg1">
                    <a:lumMod val="50000"/>
                  </a:schemeClr>
                </a:solidFill>
                <a:latin typeface="Abadi"/>
              </a:rPr>
              <a:t>KSC LC-39A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has the highest success rate</a:t>
            </a:r>
            <a:endParaRPr lang="en-US" altLang="zh-CN" sz="2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CCAFS SLC-40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has the lowest success rate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 – Success Launches by Site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9536865-163A-FE4D-C729-8B6A942EF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825" y="1599396"/>
            <a:ext cx="7258423" cy="442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496290"/>
            <a:ext cx="10085356" cy="48230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advertises Falcon 9 rocket launches at a cost of 62 million dollars, compared to 165 million dollars for other providers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cost saving is essentially due to the fact that SpaceX reuses its rocket first stage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Being able to predict the likelihood of a successful landing gives the advantage, to an alternate company, to estimate more precisely the launch costs, and apply a better bid strategies when competing against SpaceX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this is the aim of this analysis</a:t>
            </a:r>
          </a:p>
          <a:p>
            <a:pPr marL="457200" lvl="1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are the factors that determine the successful landing of a rocket?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 we predict the likelihood of a successful landing?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is the maximum accuracy of the prediction?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253350" y="1586695"/>
            <a:ext cx="3776354" cy="459026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proportion of success landing for </a:t>
            </a:r>
            <a:r>
              <a:rPr lang="en-US" altLang="zh-CN" sz="2200" b="1" dirty="0">
                <a:solidFill>
                  <a:schemeClr val="bg1">
                    <a:lumMod val="50000"/>
                  </a:schemeClr>
                </a:solidFill>
                <a:latin typeface="Abadi"/>
              </a:rPr>
              <a:t>KSC LC-39A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is </a:t>
            </a:r>
            <a:r>
              <a:rPr lang="en-US" altLang="zh-CN" sz="2200" b="1" dirty="0">
                <a:solidFill>
                  <a:schemeClr val="bg1">
                    <a:lumMod val="50000"/>
                  </a:schemeClr>
                </a:solidFill>
                <a:latin typeface="Abadi"/>
              </a:rPr>
              <a:t>76.9%</a:t>
            </a:r>
            <a:endParaRPr lang="en-US" sz="2200" b="1" dirty="0">
              <a:solidFill>
                <a:schemeClr val="bg1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ratio of failed landing for </a:t>
            </a:r>
            <a:r>
              <a:rPr lang="en-US" sz="2200" b="1" dirty="0">
                <a:solidFill>
                  <a:schemeClr val="bg1">
                    <a:lumMod val="50000"/>
                  </a:schemeClr>
                </a:solidFill>
                <a:latin typeface="Abadi"/>
              </a:rPr>
              <a:t>KSC LC-39A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is </a:t>
            </a:r>
            <a:r>
              <a:rPr lang="en-US" sz="2200" b="1" dirty="0">
                <a:solidFill>
                  <a:schemeClr val="bg1">
                    <a:lumMod val="50000"/>
                  </a:schemeClr>
                </a:solidFill>
                <a:latin typeface="Abadi"/>
              </a:rPr>
              <a:t>23.1%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sz="2200" dirty="0"/>
              <a:t>KSC LC-39A is selected in the dropdown list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 - Site with Highest Success Rate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DD014A9-C10C-8962-49B1-2B9D2D9D9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86695"/>
            <a:ext cx="7271124" cy="443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3674514"/>
            <a:ext cx="10784680" cy="25024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light payload, the boosters B4, FT and V1.1 provide a better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medium payload, the boosters B4, FT provide a better results</a:t>
            </a: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heavy payload, only B4 provides a good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1</a:t>
            </a:r>
            <a:r>
              <a:rPr lang="en-US" sz="2200" baseline="30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stage has higher chance to land if they carried medium payload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463138" y="554786"/>
            <a:ext cx="11483439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 – Correlation between Payload and Success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067C7658-27BC-D7BF-0413-9FF16BB41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10" y="1481202"/>
            <a:ext cx="3097545" cy="1824882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0478BFCE-EDDE-C723-9EA9-2A16EB020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2912" y="1481202"/>
            <a:ext cx="3097545" cy="1824882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6E97169D-3B61-7B79-F892-0F2D2BE71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9889" y="1464823"/>
            <a:ext cx="3122909" cy="184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138145" y="5266536"/>
            <a:ext cx="10515601" cy="827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graph with different colored rectangles&#10;&#10;Description automatically generated">
            <a:extLst>
              <a:ext uri="{FF2B5EF4-FFF2-40B4-BE49-F238E27FC236}">
                <a16:creationId xmlns:a16="http://schemas.microsoft.com/office/drawing/2014/main" id="{18D342A7-772D-808E-5287-BC7BD94DD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249" y="1425039"/>
            <a:ext cx="4563502" cy="343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5319937"/>
            <a:ext cx="9477960" cy="99941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major problem is </a:t>
            </a:r>
            <a:r>
              <a:rPr lang="en-US" sz="2200" b="1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false positives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 unsuccessful landing predicted as successful by the classification model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diagram of different colored squares&#10;&#10;Description automatically generated">
            <a:extLst>
              <a:ext uri="{FF2B5EF4-FFF2-40B4-BE49-F238E27FC236}">
                <a16:creationId xmlns:a16="http://schemas.microsoft.com/office/drawing/2014/main" id="{1866B9AF-10FA-ABA1-83C9-6065DB4F6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777" y="1460665"/>
            <a:ext cx="4462445" cy="373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kept increasing since </a:t>
            </a:r>
            <a:r>
              <a:rPr lang="en-US" sz="2200" b="1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2013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till </a:t>
            </a:r>
            <a:r>
              <a:rPr lang="en-US" sz="2200" b="1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2020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Rockets sent to orbits </a:t>
            </a:r>
            <a:r>
              <a:rPr lang="en-US" sz="2200" b="1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ES-L1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2200" b="1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GEO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2200" b="1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HEO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2200" b="1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SSO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en-US" sz="2200" b="1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VLEO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have high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KSC LC-39A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has the highest success rate among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booster version </a:t>
            </a:r>
            <a:r>
              <a:rPr lang="en-US" sz="2200" b="1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B4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provides good results for light, medium, and heavy payloads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classifier performs slightly better on training set, but all models perform the same on unseen data (test set)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accuracy of the classification model is </a:t>
            </a:r>
            <a:r>
              <a:rPr lang="en-US" sz="2200" b="1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83.33%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401288"/>
            <a:ext cx="10202789" cy="5391398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Calling SpaceX REST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Scraping on Wikipedia  pages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Inspection, Data Cleaning, Encoding Categorical values, Data Normalization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Models from Scikit-Learn library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Find best parameters using </a:t>
            </a:r>
            <a:r>
              <a:rPr lang="en-US" sz="7600" i="1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GridSearchCV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60158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have 2 different data sources involving 2 different methods: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1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REST API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Call the API using </a:t>
            </a:r>
            <a:r>
              <a:rPr lang="en-US" sz="20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requests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object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Parse the JSON response to Pandas </a:t>
            </a:r>
            <a:r>
              <a:rPr lang="en-US" sz="2000" i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2000" i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1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/>
              <a:t>- </a:t>
            </a:r>
            <a:r>
              <a:rPr lang="en-US" i="1" dirty="0" err="1"/>
              <a:t>BeautifulSoup</a:t>
            </a:r>
            <a:r>
              <a:rPr lang="en-US" dirty="0"/>
              <a:t> is used to extract data from Wikipedia web page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/>
              <a:t>- SpaceX launch records contained in HTML Table are parsed  and converted to Pandas </a:t>
            </a:r>
            <a:r>
              <a:rPr lang="en-US" i="1" dirty="0" err="1"/>
              <a:t>DataFrame</a:t>
            </a:r>
            <a:endParaRPr lang="en-US" i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20737" y="5189516"/>
            <a:ext cx="10550525" cy="926275"/>
          </a:xfrm>
          <a:prstGeom prst="rect">
            <a:avLst/>
          </a:prstGeom>
          <a:ln>
            <a:noFill/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latin typeface="Abadi"/>
              </a:rPr>
              <a:t>Link to notebook: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 https://github.com/zina-mahefarivo/spacex-capstone-project/blob/main/1_jupyter-labs-spacex-data-collection-api.ipynb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7" y="1425040"/>
            <a:ext cx="5820623" cy="35507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Need to call multiple endpoints to get the whole data set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Start requesting rocket launch historical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launchpad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, request for launch site name and location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payloads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, request for payload weight and orbit</a:t>
            </a:r>
            <a:endParaRPr lang="en-US" sz="2200" i="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cores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, request for rocket details</a:t>
            </a:r>
            <a:endParaRPr lang="en-US" sz="2200" i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Compile all into a single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D2F6454D-1D2F-94A9-5A5E-7361C39DF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653" y="1472477"/>
            <a:ext cx="4871319" cy="350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392500"/>
            <a:ext cx="5912571" cy="364461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Obtain page content by using HTTP get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object from HTML page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Launch HTML table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Iterate on rows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Extract data from each cell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all result lists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820739" y="5037117"/>
            <a:ext cx="10270816" cy="836056"/>
          </a:xfrm>
          <a:prstGeom prst="rect">
            <a:avLst/>
          </a:prstGeom>
          <a:ln>
            <a:noFill/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200" dirty="0">
                <a:latin typeface="Abadi"/>
              </a:rPr>
              <a:t>Link to notebook:</a:t>
            </a:r>
            <a:r>
              <a:rPr lang="en-US" altLang="zh-CN" sz="2200" dirty="0">
                <a:solidFill>
                  <a:srgbClr val="1C7DDB"/>
                </a:solidFill>
                <a:latin typeface="Abadi"/>
              </a:rPr>
              <a:t> https://github.com/zina-mahefarivo/spacex-capstone-project/blob/main/2_jupyter-labs-webscraping.ipynb</a:t>
            </a:r>
          </a:p>
        </p:txBody>
      </p:sp>
      <p:pic>
        <p:nvPicPr>
          <p:cNvPr id="7" name="Picture 6" descr="A screenshot of a web scraping&#10;&#10;Description automatically generated">
            <a:extLst>
              <a:ext uri="{FF2B5EF4-FFF2-40B4-BE49-F238E27FC236}">
                <a16:creationId xmlns:a16="http://schemas.microsoft.com/office/drawing/2014/main" id="{A35FAD66-E1B1-A3BB-777B-C1A084F0A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150" y="1333125"/>
            <a:ext cx="3873179" cy="374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5004</TotalTime>
  <Words>1848</Words>
  <Application>Microsoft Office PowerPoint</Application>
  <PresentationFormat>Widescreen</PresentationFormat>
  <Paragraphs>270</Paragraphs>
  <Slides>46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Zina MAHEFARIVO</cp:lastModifiedBy>
  <cp:revision>251</cp:revision>
  <dcterms:created xsi:type="dcterms:W3CDTF">2021-04-29T18:58:34Z</dcterms:created>
  <dcterms:modified xsi:type="dcterms:W3CDTF">2024-04-16T08:41:46Z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